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0" r:id="rId5"/>
    <p:sldId id="273" r:id="rId6"/>
    <p:sldId id="269" r:id="rId7"/>
    <p:sldId id="271" r:id="rId8"/>
    <p:sldId id="267" r:id="rId9"/>
    <p:sldId id="259" r:id="rId10"/>
    <p:sldId id="272" r:id="rId11"/>
    <p:sldId id="307" r:id="rId12"/>
    <p:sldId id="260" r:id="rId13"/>
    <p:sldId id="261" r:id="rId14"/>
    <p:sldId id="264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8" r:id="rId23"/>
    <p:sldId id="281" r:id="rId24"/>
    <p:sldId id="282" r:id="rId25"/>
    <p:sldId id="283" r:id="rId26"/>
    <p:sldId id="308" r:id="rId27"/>
    <p:sldId id="309" r:id="rId28"/>
    <p:sldId id="263" r:id="rId29"/>
    <p:sldId id="266" r:id="rId30"/>
    <p:sldId id="26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3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043E6-1221-4961-8694-CFF17A18B927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1537F-3783-4876-A718-93D2A2177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7B8A2-DDBB-414A-95C7-A0F95000F2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6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B68F8-5284-4BD6-AA1C-6E77CBF0C6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3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B68F8-5284-4BD6-AA1C-6E77CBF0C6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5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7B8A2-DDBB-414A-95C7-A0F95000F21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8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7B8A2-DDBB-414A-95C7-A0F95000F21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73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43EB-D89C-492A-A8A0-E44CBC5DF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2ACD0B-4158-4F04-8D86-13844A6BB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2E0FA-64B8-43C0-A27C-BF5CEB25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F6439-18BD-46ED-9844-F85BC7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BD654D-DD0D-4C27-BD9A-11E99FC6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5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F386C-FEB5-439C-AC74-3EA7E170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9155FF-880D-4C97-AD72-1A2CA41BE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AD89F-9C3A-41B7-BC06-B30DE10F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335B70-E17A-484C-A5DA-E672CBD7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F6D35-8255-44B3-BCD2-B5E67888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8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58118A-583B-4DB4-A8CF-2F4DC3CCB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175608-3A3E-4439-89C2-564288BC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F4BFB-BEAC-4AC3-934F-2EC6A010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37D2A-DD31-4D69-BFF5-CB8AE8E0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8A698-4DCE-414A-8E5A-DA68CC2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2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DDFC7-08A9-49C6-85CC-97EA9A0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CB775-0F5C-4351-8530-39A94AB72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6083C-9185-4570-ACE2-BBA2EDCE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08EE27-A7F0-4F4D-9856-36BC1582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69F14-76BA-475F-BDB9-5FD6000F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7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BF011-33F1-441D-8026-2220AEB7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A1A40A-F4AD-41D8-9917-F7CDF0360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BB9D11-6E21-43DB-B60F-D5431F93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5AECB-1E0B-4C03-A49B-158DF68B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3198E3-6EE7-468C-B2F1-7F5DB411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0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00943-AAA8-46EE-878A-C31B5082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EA798-5622-4858-8DC5-07851CC8A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986394-153E-4106-9DBE-6F0B7FA1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0AD01-5A2F-404A-832F-FD29F34C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ADBC3C-8D37-4A8F-AA9A-B478C2E9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099E7-3740-40C9-BF52-BCC084E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1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8A99-3897-4519-B9B6-41E1C7C8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4EFD8-35F9-4023-BF42-065EBF68D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174BFC-746E-4912-8C76-031056BB3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E322C2-D57E-4F31-BEBE-DE9F260E7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81ABBA-4738-428F-BB2E-FFAA26155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E71053-B177-467D-8E71-D375D266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1010A6-E9D4-4989-95A4-A323C2A9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9B2B09-F7AB-4EBB-B66A-25CD127C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1F5B1-D96C-49AC-93D9-F065663C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85737-38F4-42A5-A486-C4A9A1C8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5BE875-6E7C-4BBD-B390-1085CEF0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76F10-A22F-430C-909E-0A940D7F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7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91B25A-0211-4A86-937C-3EE34E34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3F92E-8B56-4616-A56F-4791EA22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76D5A-BC2B-49B7-A930-E5D894AB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F164E-A732-43AA-AC6A-9A98DD45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CD4EF-910A-4128-83EE-DB2CCB4D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171177-0BB2-4999-B985-6E7BF9845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94DFE2-8DDE-425B-B2C5-72FA927E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51019-E334-45BD-AA8F-B375D34F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124C47-35FF-4659-B529-1E9DA44F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6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41FD5-CCAC-4F75-8867-3E5543DA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6148C-80EB-4151-BAEB-D4757859D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0C7D24-96C3-43C7-BEFB-AE6F844A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65D74-D403-4BC4-A267-E55A373D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EA592-141B-41F6-9FB9-E6E177DF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8DBD20-6880-43B5-8C84-9B23492C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7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A10242-1AA1-4F5A-8C87-BC8FEB27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2A76CD-D70B-49F6-84C3-788FB104A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B1999-B7EF-4B4C-878C-72F7B3367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0482-2970-4A8F-9BDD-592840C65B1E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4E135-0D79-4D8A-AB40-F980E567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36AA2-FAFD-49D3-9457-A8DB73345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7318-B64F-47FD-AE0C-D9E0C22B7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8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sv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51DCE-2B2F-44D8-87C6-EE0E048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5690"/>
            <a:ext cx="9144000" cy="1008143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Neural Radiance Field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B2EAB6-E411-44A5-8635-2D8260D76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755" y="2601119"/>
            <a:ext cx="9232490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 </a:t>
            </a:r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novel, data-driven solution to the long-standing problem in computer graphics of the realistic rendering of virtual worlds.</a:t>
            </a:r>
          </a:p>
          <a:p>
            <a:endParaRPr lang="en-US" altLang="zh-CN" sz="2000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Haizhao Dai 2022/09/19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8B936B-001E-4786-ACE3-A3A5342CA3AA}"/>
              </a:ext>
            </a:extLst>
          </p:cNvPr>
          <p:cNvSpPr/>
          <p:nvPr/>
        </p:nvSpPr>
        <p:spPr>
          <a:xfrm>
            <a:off x="0" y="4554000"/>
            <a:ext cx="2304000" cy="230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E691F0-D59E-4F5F-AEE8-B31B6369B5E5}"/>
              </a:ext>
            </a:extLst>
          </p:cNvPr>
          <p:cNvSpPr/>
          <p:nvPr/>
        </p:nvSpPr>
        <p:spPr>
          <a:xfrm>
            <a:off x="4944000" y="4554000"/>
            <a:ext cx="2304000" cy="2304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F8483-EA1B-476F-9861-B1BAA131DEE8}"/>
              </a:ext>
            </a:extLst>
          </p:cNvPr>
          <p:cNvSpPr/>
          <p:nvPr/>
        </p:nvSpPr>
        <p:spPr>
          <a:xfrm>
            <a:off x="9888000" y="4554000"/>
            <a:ext cx="2304000" cy="2304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09A0-459A-425B-B533-64CBE292F5E5}"/>
              </a:ext>
            </a:extLst>
          </p:cNvPr>
          <p:cNvSpPr/>
          <p:nvPr/>
        </p:nvSpPr>
        <p:spPr>
          <a:xfrm>
            <a:off x="2472000" y="4554000"/>
            <a:ext cx="2304000" cy="2304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34BB5B-243D-4784-8DD3-733FEC59E9FC}"/>
              </a:ext>
            </a:extLst>
          </p:cNvPr>
          <p:cNvSpPr/>
          <p:nvPr/>
        </p:nvSpPr>
        <p:spPr>
          <a:xfrm>
            <a:off x="7416000" y="4554000"/>
            <a:ext cx="2304000" cy="2304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5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Neural Scene Representations</a:t>
            </a:r>
            <a:endParaRPr lang="en-US" altLang="zh-CN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can be categorized as neural scene representation. </a:t>
            </a:r>
            <a:endParaRPr lang="en-US" altLang="zh-CN" sz="2400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DeepSDF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(Park et al. CVPR 2019)</a:t>
            </a:r>
          </a:p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Plenoxels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(Yu et al. CVPR 2022)</a:t>
            </a:r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78B4B8-8A4A-4C56-8A8A-E5B68880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2000"/>
            <a:ext cx="3832397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3AA189-A0ED-4623-BE4D-EA1AD2DD3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74" y="3672000"/>
            <a:ext cx="6135426" cy="25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0EA4E-3822-4525-BE59-709307E58AA5}"/>
              </a:ext>
            </a:extLst>
          </p:cNvPr>
          <p:cNvSpPr txBox="1"/>
          <p:nvPr/>
        </p:nvSpPr>
        <p:spPr>
          <a:xfrm>
            <a:off x="2203606" y="6192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DeepSDF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63C4E7-37E7-4993-8939-AB8734EEE906}"/>
              </a:ext>
            </a:extLst>
          </p:cNvPr>
          <p:cNvSpPr txBox="1"/>
          <p:nvPr/>
        </p:nvSpPr>
        <p:spPr>
          <a:xfrm>
            <a:off x="7749722" y="619200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Plenoxels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376811-455B-4E05-959A-0AFA30D83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62" y="1989000"/>
            <a:ext cx="42885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0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Radiometry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68400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Flux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The total energy flows through a surface per unit time, symbol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Φ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, unit [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𝑊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].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Irradiance/Radiosity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The incident/</a:t>
                </a:r>
                <a:r>
                  <a:rPr lang="en-US" altLang="zh-CN" sz="2000" dirty="0" err="1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exitant</a:t>
                </a:r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 radiant power on a surface, per unit surface area, symbol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𝐵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, unit [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].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dΦ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𝐴</m:t>
                        </m:r>
                      </m:den>
                    </m:f>
                  </m:oMath>
                </a14:m>
                <a:endParaRPr lang="en-US" altLang="zh-CN" sz="2000" dirty="0">
                  <a:latin typeface="Linux Biolinum" panose="02000503000000000000" pitchFamily="2" charset="0"/>
                  <a:ea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Radiance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All the direction of power arrives at or leaves from a certain point on surface, per unit solid angle, per unit projected area, symbol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, unit [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/(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sr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].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⊥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𝜔</m:t>
                        </m:r>
                      </m:den>
                    </m:f>
                  </m:oMath>
                </a14:m>
                <a:endParaRPr lang="en-US" altLang="zh-CN" sz="2000" dirty="0">
                  <a:latin typeface="Linux Biolinum" panose="02000503000000000000" pitchFamily="2" charset="0"/>
                  <a:ea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endParaRPr lang="zh-CN" altLang="en-US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6840000" cy="4788000"/>
              </a:xfrm>
              <a:blipFill>
                <a:blip r:embed="rId2"/>
                <a:stretch>
                  <a:fillRect l="-1248" t="-178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C2D269C3-323D-4857-83FA-7AE32855E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38" t="9707" r="6304" b="5290"/>
          <a:stretch/>
        </p:blipFill>
        <p:spPr>
          <a:xfrm>
            <a:off x="7678200" y="1485000"/>
            <a:ext cx="4320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4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Light Field / 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Radiance Field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000"/>
                <a:ext cx="10515600" cy="4860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The light field describes the amount of light flowing in every direction through every point in space at every time point.</a:t>
                </a:r>
              </a:p>
              <a:p>
                <a:r>
                  <a:rPr lang="en-US" altLang="zh-CN" sz="2400" dirty="0" err="1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Plenoptic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function: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with RGB,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with different frame.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000"/>
                <a:ext cx="10515600" cy="4860000"/>
              </a:xfrm>
              <a:blipFill>
                <a:blip r:embed="rId2"/>
                <a:stretch>
                  <a:fillRect l="-812" t="-1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7F20AF7-1509-4AB2-86CB-AB0CDEA8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7" y="3798000"/>
            <a:ext cx="6104547" cy="30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541BEC-69DC-4784-B736-68B3EEBB2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47"/>
          <a:stretch/>
        </p:blipFill>
        <p:spPr>
          <a:xfrm>
            <a:off x="6055540" y="3798000"/>
            <a:ext cx="613646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4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DEDBD9-8DF9-4269-A6D8-BE835733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4105"/>
            <a:ext cx="6899602" cy="28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Differentiable Rendering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What is differentiable rendering?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Inverse rendering</a:t>
            </a:r>
          </a:p>
        </p:txBody>
      </p:sp>
    </p:spTree>
    <p:extLst>
      <p:ext uri="{BB962C8B-B14F-4D97-AF65-F5344CB8AC3E}">
        <p14:creationId xmlns:p14="http://schemas.microsoft.com/office/powerpoint/2010/main" val="38621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Participating Media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Oversimplification of surface rendering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 participating media. Radiance is conserved along its path.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Ray scatters from the same location where it hits an objects.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Can not clearly define a surface for smoke, cloud, and fire.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Participating media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Transform into other forms of energy. (Absorption)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Transform into visible light photos. (Emission)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Change the transport direction. (Scattering)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Volumetric representation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Suppose there is a ray transferring from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 with ray equation: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+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𝚯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𝚯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𝒙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||</m:t>
                    </m:r>
                  </m:oMath>
                </a14:m>
                <a:endParaRPr lang="en-US" altLang="zh-CN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Note that the ray start from the light source.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 b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B18CEA8-B370-4BCF-8B52-75990293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15" y="3252960"/>
            <a:ext cx="5239885" cy="16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Absorption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Absorption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𝑎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(unit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]).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The probability of a photon get absorbed in a volume.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In general, absorption is isotropic (</a:t>
                </a:r>
                <a:r>
                  <a:rPr lang="en-US" altLang="zh-CN" sz="2400" dirty="0" err="1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w.r.t.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input direction).</a:t>
                </a:r>
                <a:endParaRPr lang="zh-CN" altLang="en-US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9C5837E0-ED76-43B0-A9F7-DC9D30E6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6000" y="3249000"/>
            <a:ext cx="533999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Emission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Volume emittance: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(units [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𝑊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/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])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In general, emission is isotropic (</a:t>
                </a:r>
                <a:r>
                  <a:rPr lang="en-US" altLang="zh-CN" sz="2400" dirty="0" err="1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w.r.t.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output direction):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/4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(units [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/(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sr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])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The radiance added to the ray due to the v</a:t>
                </a:r>
                <a:r>
                  <a:rPr lang="en-US" altLang="zh-CN" sz="2400" b="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olume emittance: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3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>
            <a:extLst>
              <a:ext uri="{FF2B5EF4-FFF2-40B4-BE49-F238E27FC236}">
                <a16:creationId xmlns:a16="http://schemas.microsoft.com/office/drawing/2014/main" id="{39259F70-6185-4849-9106-55C1BE7D1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6000" y="3009000"/>
            <a:ext cx="5040000" cy="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0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Out-scattering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Scattering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(unit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]).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Out-scattering is identical to absorption.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Extinction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𝒛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(unit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]).</a:t>
                </a: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endParaRPr lang="zh-CN" altLang="en-US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1C0919CF-3FEC-4ACB-93F7-3BDDDF34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1000" y="3249000"/>
            <a:ext cx="531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44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In-scattering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Scattering is not isotropic (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w.r.t.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output direction).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Phase function.</a:t>
            </a: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37375D18-DF81-46F1-A425-9630515D3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3551" y="2691000"/>
            <a:ext cx="8584897" cy="1476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D1C37F7-E04D-4B9A-86DE-A48690E514F6}"/>
              </a:ext>
            </a:extLst>
          </p:cNvPr>
          <p:cNvSpPr>
            <a:spLocks noChangeAspect="1"/>
          </p:cNvSpPr>
          <p:nvPr/>
        </p:nvSpPr>
        <p:spPr>
          <a:xfrm>
            <a:off x="0" y="3618000"/>
            <a:ext cx="3528000" cy="3240000"/>
          </a:xfrm>
          <a:prstGeom prst="rect">
            <a:avLst/>
          </a:prstGeom>
          <a:blipFill>
            <a:blip r:embed="rId4"/>
            <a:stretch>
              <a:fillRect l="-3062" t="2779" r="-508" b="5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Radiative Transfer Equation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A kind of Boltzmann equation.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Solution to first-order homogeneous linear ODE: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C41B0EBC-AECD-430B-9A58-4F73E5F53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9878" y="2833907"/>
            <a:ext cx="4982197" cy="2880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DFD3A0FF-D0D9-472E-9893-214C5E181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353" y="1967368"/>
            <a:ext cx="9552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Overview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Novel View Synthesis &amp; Reconstructions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The Input &amp; Output of </a:t>
            </a:r>
            <a:r>
              <a:rPr lang="en-US" altLang="zh-CN" sz="24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en-US" altLang="zh-CN" sz="2400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Scene Representations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Neural 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Scene 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Representations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Light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Field / Radiance Field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Differentiable Rendering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Volume Rendering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Positional Encoding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Sampling Strategies</a:t>
            </a:r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2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Transmittance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Optical thickness: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𝜏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𝜏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0, 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𝜏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0,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=−</m:t>
                    </m:r>
                    <m:nary>
                      <m:nary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Linux Biolinum" panose="02000503000000000000" pitchFamily="2" charset="0"/>
                                <a:cs typeface="Linux Biolinum" panose="02000503000000000000" pitchFamily="2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𝑢</m:t>
                        </m:r>
                      </m:e>
                    </m:nary>
                  </m:oMath>
                </a14:m>
                <a:endParaRPr lang="en-US" altLang="zh-CN" sz="2000" dirty="0">
                  <a:latin typeface="Linux Biolinum" panose="02000503000000000000" pitchFamily="2" charset="0"/>
                  <a:ea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Transmittance: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0, 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.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Surface definition: The radiant flux transmitted by that surface / The radiant flux received by that surface.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Linux Biolinum" panose="02000503000000000000" pitchFamily="2" charset="0"/>
                            <a:cs typeface="Linux Biolinum" panose="02000503000000000000" pitchFamily="2" charset="0"/>
                          </a:rPr>
                          <m:t>0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(0,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Linux Biolinum" panose="02000503000000000000" pitchFamily="2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The percentage of radiance reserved (Statistically)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ea typeface="Linux Biolinum" panose="02000503000000000000" pitchFamily="2" charset="0"/>
                    <a:cs typeface="Linux Biolinum" panose="02000503000000000000" pitchFamily="2" charset="0"/>
                  </a:rPr>
                  <a:t>The probability of a photo pass through (Probability)</a:t>
                </a:r>
              </a:p>
              <a:p>
                <a:endParaRPr lang="en-US" altLang="zh-CN" sz="2400" dirty="0">
                  <a:latin typeface="Linux Biolinum" panose="02000503000000000000" pitchFamily="2" charset="0"/>
                  <a:ea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36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Radiative Transfer Equation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Solution to first-order inhomogeneous linear ODE: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24D6EA1-18F5-4148-922B-46BAA32A1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887" y="2106000"/>
            <a:ext cx="9950225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4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Results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40DFCE0-E730-4414-B26D-49219C617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0" y="837000"/>
            <a:ext cx="5184000" cy="5184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E47C66-357F-4AA5-BD5D-315137AE54F1}"/>
              </a:ext>
            </a:extLst>
          </p:cNvPr>
          <p:cNvSpPr txBox="1"/>
          <p:nvPr/>
        </p:nvSpPr>
        <p:spPr>
          <a:xfrm>
            <a:off x="3970257" y="6021000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Path tracing (50 times) + volume rendering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NeRF’s</a:t>
            </a:r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Setting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 scattering.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Note that the ray is from camera and reversely parameterized.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Discretize: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Non-uniformly divide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[0,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bins,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0≤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) is the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) is the length of the small bin, using Riemann sum to approximate the integral.</a:t>
                </a: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形 4">
            <a:extLst>
              <a:ext uri="{FF2B5EF4-FFF2-40B4-BE49-F238E27FC236}">
                <a16:creationId xmlns:a16="http://schemas.microsoft.com/office/drawing/2014/main" id="{7864D18B-F6E9-4D64-ABC3-25329144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9000" y="3627000"/>
            <a:ext cx="4194000" cy="540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B1E77B2-29FB-4F49-900A-DC97E918A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5000" y="4167000"/>
            <a:ext cx="2862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1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Discretizing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Non-uniformly divide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[0,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parts,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is the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is the length of the small bin, using Riemann sum to approximate the integral.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Transmittance:</a:t>
                </a: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endParaRPr lang="en-US" altLang="zh-CN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C3C72274-D670-4DAB-87F5-3A967120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8000" y="2538000"/>
            <a:ext cx="345600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Discretizing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Non-uniformly divide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[0,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parts,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is the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is the length of the small bin, using Riemann sum to approximate the integral.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Radiance:</a:t>
                </a:r>
              </a:p>
              <a:p>
                <a:pPr marL="0" indent="0">
                  <a:buNone/>
                </a:pPr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4E3A8A7-AB24-4038-A536-62D8E027E9DA}"/>
                  </a:ext>
                </a:extLst>
              </p:cNvPr>
              <p:cNvSpPr/>
              <p:nvPr/>
            </p:nvSpPr>
            <p:spPr>
              <a:xfrm>
                <a:off x="7423684" y="6123543"/>
                <a:ext cx="3930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Thus we</a:t>
                </a:r>
                <a:r>
                  <a:rPr lang="zh-CN" altLang="en-US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define</a:t>
                </a:r>
                <a:r>
                  <a:rPr lang="zh-CN" altLang="en-US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=1−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exp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Linux Biolinum" panose="02000503000000000000" pitchFamily="2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4E3A8A7-AB24-4038-A536-62D8E027E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84" y="6123543"/>
                <a:ext cx="3930115" cy="369332"/>
              </a:xfrm>
              <a:prstGeom prst="rect">
                <a:avLst/>
              </a:prstGeom>
              <a:blipFill>
                <a:blip r:embed="rId5"/>
                <a:stretch>
                  <a:fillRect l="-139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>
            <a:extLst>
              <a:ext uri="{FF2B5EF4-FFF2-40B4-BE49-F238E27FC236}">
                <a16:creationId xmlns:a16="http://schemas.microsoft.com/office/drawing/2014/main" id="{81CA5F45-E2AF-4EF0-A080-167E6D492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397" y="2628000"/>
            <a:ext cx="997320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Positional Encoding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Attention Is All You Need. (Vaswani et al.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NeurIPS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2017)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A mapping that maps input coordinates from low dimensional space to high dimensional encoding space.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Fourier Features Let Networks Learn High Frequency Functions in Low Dimensional Domains.</a:t>
            </a:r>
            <a:r>
              <a:rPr lang="zh-CN" altLang="en-US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(</a:t>
            </a:r>
            <a:r>
              <a:rPr lang="en-US" altLang="zh-CN" sz="20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Tancik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et al. </a:t>
            </a:r>
            <a:r>
              <a:rPr lang="en-US" altLang="zh-CN" sz="20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NeurIPS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2020)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91F127-997F-4396-B53B-C61A2C29E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78" y="3150000"/>
            <a:ext cx="8091844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Hash Encoding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Instant Neural Graphics Primitives with a Multiresolution Hash Encoding. Muller et al.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Siggraph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2022 Best Paper Award</a:t>
            </a:r>
            <a:endParaRPr lang="zh-CN" altLang="en-US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C97694-30F4-4112-A087-D465D6A1B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1" y="2286000"/>
            <a:ext cx="898411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Sampling Strategies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/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Monte Carlo Integral.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Stratified sampling.</a:t>
            </a: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Importance sampling.</a:t>
            </a:r>
          </a:p>
          <a:p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E29B3-518D-44BF-A9CA-41B5BB21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7" y="2299023"/>
            <a:ext cx="1581150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632FB6-7D47-4945-9742-5F413F89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15" y="2365697"/>
            <a:ext cx="1485900" cy="1495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D1DF0E-D889-4854-8CBB-598012685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7" y="4446000"/>
            <a:ext cx="79080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Discussions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/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Why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works?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Positional Encoding (Neural Tangent Kernel Analysis)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5D Neural Radiance Fields based on MLP (Neural Representations)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Volume Rendering (Differentiable Rendering)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Sampling (Performance Improvement)</a:t>
            </a:r>
            <a:endParaRPr lang="zh-CN" altLang="en-US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What are the limitations of 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?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Extremely slow for rendering and training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Bad Surface reconstruction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Cannot model reflection and refraction well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Hard to edit the local area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  <a:p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Novel View Synthesis &amp; Reconstructions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6128084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Photo-realistic rendering.</a:t>
            </a:r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Rasterization / Ray tracing,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Synthesizing views under camera viewpoint transformations from one or multiple input images.</a:t>
            </a: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850F577-70DC-4442-9896-474A97ED4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312000"/>
            <a:ext cx="4320000" cy="288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115C00-D52A-4FAD-ACE8-38266140F322}"/>
              </a:ext>
            </a:extLst>
          </p:cNvPr>
          <p:cNvSpPr txBox="1"/>
          <p:nvPr/>
        </p:nvSpPr>
        <p:spPr>
          <a:xfrm>
            <a:off x="1979331" y="600733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Epipolar</a:t>
            </a:r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Geometry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A8B925-A5AE-4321-881B-30AB2E613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2" r="12629" b="18735"/>
          <a:stretch/>
        </p:blipFill>
        <p:spPr>
          <a:xfrm>
            <a:off x="5613795" y="3429000"/>
            <a:ext cx="2196000" cy="234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D01F49-93AD-4815-A54E-C6CD53D29E57}"/>
              </a:ext>
            </a:extLst>
          </p:cNvPr>
          <p:cNvSpPr/>
          <p:nvPr/>
        </p:nvSpPr>
        <p:spPr>
          <a:xfrm>
            <a:off x="6299331" y="6007334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SLAM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A2415-CBF1-461A-BF7C-4342EF63B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6111" b="1342"/>
          <a:stretch/>
        </p:blipFill>
        <p:spPr>
          <a:xfrm>
            <a:off x="8064603" y="1141062"/>
            <a:ext cx="3096000" cy="241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497B2B-085D-4B89-A20F-355C43E76627}"/>
              </a:ext>
            </a:extLst>
          </p:cNvPr>
          <p:cNvSpPr txBox="1"/>
          <p:nvPr/>
        </p:nvSpPr>
        <p:spPr>
          <a:xfrm>
            <a:off x="8913533" y="355306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Tomography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15" name="Picture 10" descr="crySPARC reconstruction">
            <a:extLst>
              <a:ext uri="{FF2B5EF4-FFF2-40B4-BE49-F238E27FC236}">
                <a16:creationId xmlns:a16="http://schemas.microsoft.com/office/drawing/2014/main" id="{DEEA698B-DC8B-4E76-B1E9-A21E068D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2" y="3986128"/>
            <a:ext cx="2636382" cy="26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50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References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Tewari et al. Advances in Neural Rendering. </a:t>
            </a:r>
            <a:r>
              <a:rPr lang="en-US" altLang="zh-CN" sz="20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EuroGraphics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2022.</a:t>
            </a:r>
          </a:p>
          <a:p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Muller et al. Instant Neural Graphics Primitives with a Multiresolution Hash Encoding. </a:t>
            </a:r>
            <a:r>
              <a:rPr lang="en-US" altLang="zh-CN" sz="20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Siggraph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2022 Best Paper.</a:t>
            </a:r>
          </a:p>
          <a:p>
            <a:r>
              <a:rPr lang="en-US" altLang="zh-CN" sz="20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Dutré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et al. 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Advanced Global Illumination. 2006.</a:t>
            </a:r>
          </a:p>
          <a:p>
            <a:r>
              <a:rPr lang="en-US" altLang="zh-CN" sz="20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Kutz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et al. 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Spectral and Decomposition Tracking for Rendering Heterogeneous Volumes. </a:t>
            </a:r>
            <a:r>
              <a:rPr lang="en-US" altLang="zh-CN" sz="20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Siggraph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2017.</a:t>
            </a:r>
          </a:p>
          <a:p>
            <a:r>
              <a:rPr lang="en-US" altLang="zh-CN" sz="20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Novák</a:t>
            </a:r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 et al. 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Monte Carlo Methods for Volumetric Light Transport Simulation. </a:t>
            </a:r>
            <a:r>
              <a:rPr lang="en-US" altLang="zh-CN" sz="2000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Eurographics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2018.</a:t>
            </a:r>
          </a:p>
          <a:p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Peter Shirley. Ray Tracing in One Weekend Series. </a:t>
            </a:r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  <a:hlinkClick r:id="rId2"/>
              </a:rPr>
              <a:t>https://raytracing.github.io</a:t>
            </a:r>
            <a:endParaRPr lang="en-US" altLang="zh-CN" sz="2000" b="1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The Input &amp; Output of </a:t>
            </a:r>
            <a:r>
              <a:rPr lang="en-US" altLang="zh-CN" dirty="0" err="1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Input of the network: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Output of the network:</a:t>
            </a:r>
          </a:p>
          <a:p>
            <a:endParaRPr lang="en-US" altLang="zh-CN" sz="2400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Input of the whole pipeline:</a:t>
            </a:r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Output of the whole pipeline:</a:t>
            </a:r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7204F7-F35E-4691-81A0-02B1D29012AD}"/>
              </a:ext>
            </a:extLst>
          </p:cNvPr>
          <p:cNvSpPr/>
          <p:nvPr/>
        </p:nvSpPr>
        <p:spPr>
          <a:xfrm>
            <a:off x="4591532" y="2660026"/>
            <a:ext cx="4091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</a:t>
            </a:r>
            <a:r>
              <a:rPr lang="zh-CN" altLang="en-US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set</a:t>
            </a:r>
            <a:r>
              <a:rPr lang="zh-CN" altLang="en-US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of</a:t>
            </a:r>
            <a:r>
              <a:rPr lang="zh-CN" altLang="en-US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calibrated </a:t>
            </a:r>
            <a:r>
              <a:rPr lang="en-US" altLang="zh-CN" sz="2400" b="1" dirty="0">
                <a:solidFill>
                  <a:srgbClr val="FF7C8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2-D</a:t>
            </a:r>
            <a:r>
              <a:rPr lang="zh-CN" altLang="en-US" sz="2400" dirty="0">
                <a:solidFill>
                  <a:srgbClr val="FF7C8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400" dirty="0">
                <a:solidFill>
                  <a:srgbClr val="FF7C8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images.</a:t>
            </a:r>
            <a:endParaRPr lang="en-US" altLang="zh-CN" sz="2400" dirty="0">
              <a:solidFill>
                <a:srgbClr val="FF7C80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2AD2D-C163-422E-8DEB-F12636756D78}"/>
              </a:ext>
            </a:extLst>
          </p:cNvPr>
          <p:cNvSpPr/>
          <p:nvPr/>
        </p:nvSpPr>
        <p:spPr>
          <a:xfrm>
            <a:off x="4832286" y="3122308"/>
            <a:ext cx="3690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</a:t>
            </a:r>
            <a:r>
              <a:rPr lang="zh-CN" altLang="en-US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reconstructed </a:t>
            </a:r>
            <a:r>
              <a:rPr lang="en-US" altLang="zh-CN" sz="2400" b="1" dirty="0">
                <a:solidFill>
                  <a:srgbClr val="FF7C8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3-D</a:t>
            </a:r>
            <a:r>
              <a:rPr lang="en-US" altLang="zh-CN" sz="2400" dirty="0">
                <a:solidFill>
                  <a:srgbClr val="FF7C8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scene.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D0157D-4A8A-458E-AC03-0599C2AF0297}"/>
              </a:ext>
            </a:extLst>
          </p:cNvPr>
          <p:cNvSpPr/>
          <p:nvPr/>
        </p:nvSpPr>
        <p:spPr>
          <a:xfrm>
            <a:off x="3809749" y="1296044"/>
            <a:ext cx="3700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Continuous 5-D coordinate.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D7E6B1-76DB-4D7F-9176-B2A1CC7643F9}"/>
              </a:ext>
            </a:extLst>
          </p:cNvPr>
          <p:cNvSpPr/>
          <p:nvPr/>
        </p:nvSpPr>
        <p:spPr>
          <a:xfrm>
            <a:off x="4052538" y="1751619"/>
            <a:ext cx="7111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Volume density and view-dependent emitted radiance.</a:t>
            </a:r>
          </a:p>
        </p:txBody>
      </p:sp>
    </p:spTree>
    <p:extLst>
      <p:ext uri="{BB962C8B-B14F-4D97-AF65-F5344CB8AC3E}">
        <p14:creationId xmlns:p14="http://schemas.microsoft.com/office/powerpoint/2010/main" val="33036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Scene Representations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Specifically defined representations of geometry and material properties.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 scene consists of one or more objects.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Surface and volumetric representations.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Discretized and continuous representations.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Explicit and implicit representations.</a:t>
            </a:r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2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Surface and Volumetric Representations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Surface representations store property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w.r.t.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the surface such as colors, normal vectors or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brdf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Volumetric representations volumetric properties such as densities, opacities or occupancies.</a:t>
            </a: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3FDFF-38AB-4EA8-AA22-5FBE9A4A4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56" y="3312000"/>
            <a:ext cx="70690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Discretized and Continuous Representations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For both surface and volumetric representations, there are continuous and discretized counterparts.</a:t>
            </a:r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3FDFF-38AB-4EA8-AA22-5FBE9A4A4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56" y="3312000"/>
            <a:ext cx="7069087" cy="288000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8FE9A13-818E-4253-9E4F-5B2A86F102A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13260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773087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53870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9992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Discretized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Continuous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8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Surface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Pointclouds</a:t>
                      </a:r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, meshes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Parametric Surfaces, SDFs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86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Volumetric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Voxels, 3D textures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Linux Biolinum" panose="02000503000000000000" pitchFamily="2" charset="0"/>
                          <a:cs typeface="Linux Biolinum" panose="02000503000000000000" pitchFamily="2" charset="0"/>
                        </a:rPr>
                        <a:t>Neural Networks</a:t>
                      </a:r>
                      <a:endParaRPr lang="zh-CN" altLang="en-US" dirty="0">
                        <a:latin typeface="Linux Biolinum" panose="02000503000000000000" pitchFamily="2" charset="0"/>
                        <a:cs typeface="Linux Biolinum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87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0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Explicit and Implicit Representations</a:t>
            </a:r>
            <a:endParaRPr lang="en-US" altLang="zh-CN" sz="4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000"/>
                <a:ext cx="10515600" cy="4860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Explicit and implicit representation are meant to surface representations.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Explicit: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i="1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↦(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cos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𝑢</m:t>
                        </m:r>
                      </m:e>
                    </m:d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sin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𝑢</m:t>
                        </m:r>
                      </m:e>
                    </m:d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Linux Biolinum" panose="02000503000000000000" pitchFamily="2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cos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⁡(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))</m:t>
                    </m:r>
                  </m:oMath>
                </a14:m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Images/Textures, </a:t>
                </a:r>
                <a:r>
                  <a:rPr lang="en-US" altLang="zh-CN" sz="2000" dirty="0" err="1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Pointclouds</a:t>
                </a:r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 Meshes, Parametric Surface, (Volumetric Representations).</a:t>
                </a:r>
                <a:endParaRPr lang="en-US" altLang="zh-CN" sz="2000" i="1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Implicit: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⟹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−1=0</m:t>
                    </m:r>
                  </m:oMath>
                </a14:m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Neural Network, Signed Distance Function/Level Set, Gaussian Mixtures.</a:t>
                </a:r>
                <a:endParaRPr lang="zh-CN" altLang="en-US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000"/>
                <a:ext cx="10515600" cy="4860000"/>
              </a:xfrm>
              <a:blipFill>
                <a:blip r:embed="rId2"/>
                <a:stretch>
                  <a:fillRect l="-812" t="-1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7B17F40-ABC7-455B-82A7-DF3FC3A0F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56" y="3312000"/>
            <a:ext cx="70690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Explicit Continuous Volumetric Representations</a:t>
            </a:r>
            <a:endParaRPr lang="en-US" altLang="zh-CN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can be categorized as explicit continuous volumetric </a:t>
            </a:r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representations.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Why not other representations?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Explicit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v.s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. Implicit.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Continuous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v.s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. Discretized.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Surface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v.s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. Volume.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Why some one says 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is implicit representation?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Embedding.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7CE2BD-302A-4657-9F6B-2DA68F90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62" y="1989000"/>
            <a:ext cx="42885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1351</Words>
  <Application>Microsoft Office PowerPoint</Application>
  <PresentationFormat>宽屏</PresentationFormat>
  <Paragraphs>182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Linux Biolinum</vt:lpstr>
      <vt:lpstr>等线</vt:lpstr>
      <vt:lpstr>等线 Light</vt:lpstr>
      <vt:lpstr>Arial</vt:lpstr>
      <vt:lpstr>Cambria Math</vt:lpstr>
      <vt:lpstr>Office 主题​​</vt:lpstr>
      <vt:lpstr>Neural Radiance Field</vt:lpstr>
      <vt:lpstr>Overview</vt:lpstr>
      <vt:lpstr>Novel View Synthesis &amp; Reconstructions</vt:lpstr>
      <vt:lpstr>The Input &amp; Output of NeRF</vt:lpstr>
      <vt:lpstr>Scene Representations</vt:lpstr>
      <vt:lpstr>Surface and Volumetric Representations</vt:lpstr>
      <vt:lpstr>Discretized and Continuous Representations</vt:lpstr>
      <vt:lpstr>Explicit and Implicit Representations</vt:lpstr>
      <vt:lpstr>Explicit Continuous Volumetric Representations</vt:lpstr>
      <vt:lpstr>Neural Scene Representations</vt:lpstr>
      <vt:lpstr>Radiometry</vt:lpstr>
      <vt:lpstr>Light Field / Radiance Field</vt:lpstr>
      <vt:lpstr>Differentiable Rendering</vt:lpstr>
      <vt:lpstr>Participating Media</vt:lpstr>
      <vt:lpstr>Absorption</vt:lpstr>
      <vt:lpstr>Emission</vt:lpstr>
      <vt:lpstr>Out-scattering</vt:lpstr>
      <vt:lpstr>In-scattering</vt:lpstr>
      <vt:lpstr>Radiative Transfer Equation</vt:lpstr>
      <vt:lpstr>Transmittance</vt:lpstr>
      <vt:lpstr>Radiative Transfer Equation</vt:lpstr>
      <vt:lpstr>Results</vt:lpstr>
      <vt:lpstr>NeRF’s Setting</vt:lpstr>
      <vt:lpstr>Discretizing</vt:lpstr>
      <vt:lpstr>Discretizing</vt:lpstr>
      <vt:lpstr>Positional Encoding</vt:lpstr>
      <vt:lpstr>Hash Encoding</vt:lpstr>
      <vt:lpstr>Sampling Strategies</vt:lpstr>
      <vt:lpstr>Discussions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</dc:title>
  <dc:creator>haizhao dai</dc:creator>
  <cp:lastModifiedBy>王 子瑜</cp:lastModifiedBy>
  <cp:revision>21</cp:revision>
  <dcterms:created xsi:type="dcterms:W3CDTF">2022-09-13T16:11:44Z</dcterms:created>
  <dcterms:modified xsi:type="dcterms:W3CDTF">2022-09-19T14:57:12Z</dcterms:modified>
</cp:coreProperties>
</file>